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4" r:id="rId5"/>
    <p:sldId id="295" r:id="rId6"/>
    <p:sldId id="299" r:id="rId7"/>
    <p:sldId id="288" r:id="rId8"/>
    <p:sldId id="289" r:id="rId9"/>
    <p:sldId id="290" r:id="rId10"/>
    <p:sldId id="291" r:id="rId11"/>
    <p:sldId id="292" r:id="rId12"/>
    <p:sldId id="298" r:id="rId13"/>
    <p:sldId id="258" r:id="rId14"/>
    <p:sldId id="259" r:id="rId15"/>
    <p:sldId id="277" r:id="rId16"/>
    <p:sldId id="278" r:id="rId17"/>
    <p:sldId id="279" r:id="rId18"/>
    <p:sldId id="260" r:id="rId19"/>
    <p:sldId id="261" r:id="rId20"/>
    <p:sldId id="262" r:id="rId21"/>
    <p:sldId id="280" r:id="rId22"/>
    <p:sldId id="263" r:id="rId23"/>
    <p:sldId id="264" r:id="rId24"/>
    <p:sldId id="265" r:id="rId25"/>
    <p:sldId id="266" r:id="rId26"/>
    <p:sldId id="281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97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EB8D-3F15-49C9-A2B5-C72D53B29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2B2B96-3B2A-5204-E735-40D68D10E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5951DF-D7EC-3EAC-655D-9A86641F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0E0F11-F324-504E-D2D5-0AE512DC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F914D7-2575-E3F4-2206-0B86354B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91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07885-CE03-944C-5A66-74DB9306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050CB-F183-CCA2-09ED-BD7AC547C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3391B-83BC-2EDC-9BA9-FB226899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2837E8-E9D3-4DEA-A79D-5D518450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576B4-3D0A-0762-8EC1-B39B2CFB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3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E6D8F3-1426-48BC-D2A2-CAA9E457B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2842FF-74E8-68EA-1C52-993CA60A8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24CB61-D319-E600-9E02-9CC6594A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35301-CD1A-9B5C-C964-DA74367E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DBD79-C84D-1DCE-8EA2-03DBF4A4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9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D9905-CC92-2191-9C04-FEF9E545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F34D9-81A8-30FB-C029-21FFF363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BDBF01-A29D-14FF-7195-E91542B8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8062A5-9054-EAFC-886E-6C2B67DD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FA676-7B59-5F4D-7A44-CA5471D9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62B01-4ABE-DBEB-E27C-079E597D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588E4C-C78C-4887-401E-DBF313BA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21FD9-8A6F-05D7-BA7A-D8C9CB91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A5C6E-8BD9-FA40-64DE-A32DA5C1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9FE8F2-E4C2-B03C-A79A-64541918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5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BFB74-9CC9-D21C-6EB0-5B7C38DC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C39D2C-E50A-3EE0-BF3C-F0792EC3E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C76FE4-94B9-550F-917C-BDFFD2F7E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0E97A2-AE3F-8C8F-F1D3-96CF7191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C3D5AA-F2CF-0337-4A2E-97678A5E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287129-6C1E-1498-F2D5-455D5074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5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8E651-1558-D21C-B87D-8D026B5A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47F66-D0AB-6165-82D8-A38EF694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EFE1DA-B997-CFA3-41B0-1C057165C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F7C694-8056-4585-7AE8-3000128A3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0481279-62B9-60F7-2166-133929C4C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CDD231-80AF-09D3-D5C7-967B66FF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F2FF59-F427-D27E-513D-40ADE64C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09947D-F673-D3F1-D5C8-98A4C331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60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6D7AB-0276-2B48-616B-8004D397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FE638A-08A8-B1EF-963D-C2BCC9AD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156792-DC4F-0317-FC0B-F0E9D87C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CC042C-ABE5-99E8-0F4F-C0FA0803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6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559B40-1731-F0B8-3045-7F0BF36A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A187A3-9A53-6C57-7687-6877CDCF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E1A04A-3E9D-ADFE-7D8F-CD5F80FD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6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F3B14-DAD8-B214-E0E4-9A89B432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46657-42EE-C033-F2D8-9DF7FFEB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04BD4F-57F0-524D-26F3-505E8F365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69617C-FA17-3BD9-6A29-FFDFE976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5DF91C-651B-286C-060C-F71283A4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B9BD2C-C191-A5FF-8ABF-0FF7C36E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0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538AA-F806-3854-03F7-0BC11C5F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A00967-1786-667D-6F52-3063EE3F0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39EED-6A30-D978-631A-C5ECBAAD4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B65235-AEF2-2C1D-3802-7ACC80EC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E07F19-22D0-12B5-40C8-16072A73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A0C20-8C0B-D813-D496-DA5D0393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12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7D8D874-FD91-BC1A-2BD0-1373E63A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607888-F91F-81CC-5FE0-78AEB9EDC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F6BBFC-7834-08F1-D636-7E9A2046E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7ACC5-D844-4378-AEC5-D2FE0DFECB9E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2ACC7-3726-340B-AC84-1D1D6A025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385F4D-5CFA-6BD6-EF87-7BE382244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6D536-86BA-4E02-9357-25992E5E5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9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19F599-E7D3-5FDB-A5BD-D5B04BE6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15" y="155243"/>
            <a:ext cx="9384769" cy="65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93D910-B37D-FCA8-0C2D-90096C2C8E39}"/>
              </a:ext>
            </a:extLst>
          </p:cNvPr>
          <p:cNvSpPr txBox="1"/>
          <p:nvPr/>
        </p:nvSpPr>
        <p:spPr>
          <a:xfrm>
            <a:off x="1542326" y="1166842"/>
            <a:ext cx="9361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Coerção direta e trabalho forçado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Sistemas de cultivo forçado</a:t>
            </a:r>
            <a:r>
              <a:rPr lang="pt-BR" sz="2400" dirty="0"/>
              <a:t> (</a:t>
            </a:r>
            <a:r>
              <a:rPr lang="pt-BR" sz="2400" dirty="0" err="1"/>
              <a:t>Cultuurstelsel</a:t>
            </a:r>
            <a:r>
              <a:rPr lang="pt-BR" sz="2400" dirty="0"/>
              <a:t> nas Índias Orientais Holandesas, Congo sob Leopoldo II): Camponeses obrigados a cultivar produtos de exportação (café, borracha etc.) sob cotas impostas.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Recrutamento forçado / trabalho compulsório</a:t>
            </a:r>
            <a:r>
              <a:rPr lang="pt-BR" sz="2400" dirty="0"/>
              <a:t>: Autoridades coloniais alistavam homens para serviço militar, transporte de cargas ou construção de estradas (comum na África sob dominação europeia).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Trabalho de condenados</a:t>
            </a:r>
            <a:r>
              <a:rPr lang="pt-BR" sz="2400" dirty="0"/>
              <a:t> (Austrália, Guiana Francesa, colônias africanas): Colônias penais em que presos eram obrigados a trabalhar em plantações, minas ou infraestrutura.</a:t>
            </a:r>
          </a:p>
        </p:txBody>
      </p:sp>
    </p:spTree>
    <p:extLst>
      <p:ext uri="{BB962C8B-B14F-4D97-AF65-F5344CB8AC3E}">
        <p14:creationId xmlns:p14="http://schemas.microsoft.com/office/powerpoint/2010/main" val="109362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8AC6C6-B6DC-5708-6EA2-6BBBD01695AA}"/>
              </a:ext>
            </a:extLst>
          </p:cNvPr>
          <p:cNvSpPr txBox="1"/>
          <p:nvPr/>
        </p:nvSpPr>
        <p:spPr>
          <a:xfrm>
            <a:off x="1238492" y="1012954"/>
            <a:ext cx="93176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Mobilidade e restrições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Sistemas de “aprendizagem” após a abolição</a:t>
            </a:r>
            <a:r>
              <a:rPr lang="pt-BR" sz="2800" dirty="0"/>
              <a:t> (Caribe britânico, 1834–1838): Escravizados libertos eram obrigados a permanecer nas plantações sob regime de “aprendizado”.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Leis de passe e de vadiagem</a:t>
            </a:r>
            <a:r>
              <a:rPr lang="pt-BR" sz="2800" dirty="0"/>
              <a:t> (África do Sul, colônias britânicas): Restringiam a circulação indígena, forçando-os ao trabalho assalariado.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Armadilhas de renovação contratual</a:t>
            </a:r>
            <a:r>
              <a:rPr lang="pt-BR" sz="2800" dirty="0"/>
              <a:t>: Trabalhadores obrigados a assinar novos contratos antes do vencimento dos antigos, o que os prendia indefinidamente.</a:t>
            </a:r>
          </a:p>
        </p:txBody>
      </p:sp>
    </p:spTree>
    <p:extLst>
      <p:ext uri="{BB962C8B-B14F-4D97-AF65-F5344CB8AC3E}">
        <p14:creationId xmlns:p14="http://schemas.microsoft.com/office/powerpoint/2010/main" val="329571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B5201-A3B8-7A3B-8C97-80087BDB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Restrições e determinantes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C7D49-2490-10C2-45DF-50013285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/>
              <a:t>O que limitava as escolhas dos colonizadores?:</a:t>
            </a:r>
          </a:p>
          <a:p>
            <a:pPr lvl="1"/>
            <a:r>
              <a:rPr lang="pt-BR" sz="3200" dirty="0"/>
              <a:t>Determinismo geográfico.</a:t>
            </a:r>
          </a:p>
          <a:p>
            <a:pPr lvl="1"/>
            <a:r>
              <a:rPr lang="pt-BR" sz="3200" dirty="0"/>
              <a:t>Determinismo cultural.</a:t>
            </a:r>
          </a:p>
          <a:p>
            <a:pPr lvl="1"/>
            <a:r>
              <a:rPr lang="pt-BR" sz="3200" dirty="0"/>
              <a:t>Determinismo racial.</a:t>
            </a:r>
          </a:p>
          <a:p>
            <a:pPr lvl="1"/>
            <a:r>
              <a:rPr lang="pt-BR" sz="3200" dirty="0"/>
              <a:t>Instituições.</a:t>
            </a:r>
          </a:p>
          <a:p>
            <a:pPr lvl="1"/>
            <a:r>
              <a:rPr lang="pt-BR" sz="3200" dirty="0"/>
              <a:t>Tecnologia.</a:t>
            </a:r>
          </a:p>
          <a:p>
            <a:pPr lvl="1"/>
            <a:r>
              <a:rPr lang="pt-BR" sz="3200" dirty="0"/>
              <a:t>Incentivos econômicos.</a:t>
            </a:r>
          </a:p>
          <a:p>
            <a:pPr lvl="1"/>
            <a:r>
              <a:rPr lang="pt-BR" sz="3200" dirty="0"/>
              <a:t>Políticas públicas.</a:t>
            </a:r>
          </a:p>
          <a:p>
            <a:pPr lvl="1"/>
            <a:r>
              <a:rPr lang="pt-BR" sz="3200" dirty="0"/>
              <a:t>Acaso ou sorte.</a:t>
            </a:r>
          </a:p>
          <a:p>
            <a:pPr lvl="1"/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8185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624C34F-9994-5381-07C5-F4AF9BA7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75" y="252708"/>
            <a:ext cx="8870449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9FF45B-0286-B7E2-67FF-010C4E77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5958"/>
            <a:ext cx="5391150" cy="58658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5271327-1F51-F305-DA1E-E39ADD28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76200"/>
            <a:ext cx="4095750" cy="6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0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C78611-B297-3618-A558-7A76D803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75" y="559572"/>
            <a:ext cx="8705553" cy="573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7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14E27B-D89B-7A43-D2B5-74A7DE8B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58" y="229794"/>
            <a:ext cx="9612059" cy="613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1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84674-7E50-7D8E-C809-1DDBD099E030}"/>
              </a:ext>
            </a:extLst>
          </p:cNvPr>
          <p:cNvSpPr txBox="1">
            <a:spLocks/>
          </p:cNvSpPr>
          <p:nvPr/>
        </p:nvSpPr>
        <p:spPr>
          <a:xfrm>
            <a:off x="3102014" y="152401"/>
            <a:ext cx="6324601" cy="7949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err="1"/>
              <a:t>Galor</a:t>
            </a:r>
            <a:r>
              <a:rPr lang="pt-BR" sz="4000" dirty="0"/>
              <a:t> e </a:t>
            </a:r>
            <a:r>
              <a:rPr lang="pt-BR" sz="4000" dirty="0" err="1"/>
              <a:t>Ozak</a:t>
            </a:r>
            <a:r>
              <a:rPr lang="pt-BR" sz="4000" dirty="0"/>
              <a:t> (2016)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DDCD8A-DFCC-8119-1F50-0AABD4A1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37" y="947348"/>
            <a:ext cx="5562600" cy="59150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89130C-DF05-77E1-02C6-38370F0297AB}"/>
              </a:ext>
            </a:extLst>
          </p:cNvPr>
          <p:cNvSpPr txBox="1"/>
          <p:nvPr/>
        </p:nvSpPr>
        <p:spPr>
          <a:xfrm>
            <a:off x="7776651" y="1711128"/>
            <a:ext cx="23886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Quanto mais rentável a</a:t>
            </a:r>
          </a:p>
          <a:p>
            <a:r>
              <a:rPr lang="pt-BR" dirty="0"/>
              <a:t>agricultura, maior a probabilidade de emergir paciência.</a:t>
            </a:r>
          </a:p>
          <a:p>
            <a:endParaRPr lang="pt-BR" dirty="0"/>
          </a:p>
          <a:p>
            <a:r>
              <a:rPr lang="pt-BR" dirty="0"/>
              <a:t>Mais paciência significa mais educação, poupança, investimento, planejamento, etc.</a:t>
            </a:r>
          </a:p>
          <a:p>
            <a:endParaRPr lang="pt-BR" dirty="0"/>
          </a:p>
          <a:p>
            <a:r>
              <a:rPr lang="pt-BR" dirty="0"/>
              <a:t>Onde havia trigo 500 anos atrás, maior probabilidade de haver 12 e não 11 anos no currículo escolar.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6BA10F-0135-5BA0-53BB-1B209806F9B6}"/>
              </a:ext>
            </a:extLst>
          </p:cNvPr>
          <p:cNvSpPr/>
          <p:nvPr/>
        </p:nvSpPr>
        <p:spPr>
          <a:xfrm>
            <a:off x="3428587" y="938017"/>
            <a:ext cx="905070" cy="302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7007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3924064-7061-56C5-36B3-4189F14C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7" y="625475"/>
            <a:ext cx="7729537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C15572A-F816-F18C-CE49-90FD053D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374" y="1889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Não é cultura.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8EDAB-EDB5-A9CF-0DC1-66CFDB114479}"/>
              </a:ext>
            </a:extLst>
          </p:cNvPr>
          <p:cNvSpPr txBox="1">
            <a:spLocks/>
          </p:cNvSpPr>
          <p:nvPr/>
        </p:nvSpPr>
        <p:spPr>
          <a:xfrm>
            <a:off x="1394748" y="457200"/>
            <a:ext cx="9624349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Dotação de fatores e as economias coloniais.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E9C42D-09B7-A95C-6653-C054E29B87E1}"/>
              </a:ext>
            </a:extLst>
          </p:cNvPr>
          <p:cNvSpPr txBox="1">
            <a:spLocks/>
          </p:cNvSpPr>
          <p:nvPr/>
        </p:nvSpPr>
        <p:spPr>
          <a:xfrm>
            <a:off x="1660967" y="1600200"/>
            <a:ext cx="8382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Exemplos de colonizadores semelhantes levando a resultados diferentes devido à dotação de fatores:</a:t>
            </a:r>
          </a:p>
          <a:p>
            <a:pPr lvl="1"/>
            <a:r>
              <a:rPr lang="pt-BR"/>
              <a:t>Puritanos em Providence Island (Nicaragua) e em Massachussets.  Os primeiros rapidamente usaram mão de obra nativa.</a:t>
            </a:r>
          </a:p>
          <a:p>
            <a:pPr lvl="1"/>
            <a:r>
              <a:rPr lang="pt-BR"/>
              <a:t>Franceses em São Domingo e no Canadá.  No primeiro escravos e açúcar. No segundo tentaram um sistema de terras senhorial mas descambou para pequenas propriedades produzindo grãos.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6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6DE649-359A-63CC-9A0C-528C0342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90" y="443383"/>
            <a:ext cx="9229420" cy="59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82BB4B-905B-40C4-EC9C-1EC8DCB1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2" y="279721"/>
            <a:ext cx="9288696" cy="629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335B38-D881-B57C-F9C1-FB1D2BA44230}"/>
              </a:ext>
            </a:extLst>
          </p:cNvPr>
          <p:cNvSpPr txBox="1"/>
          <p:nvPr/>
        </p:nvSpPr>
        <p:spPr>
          <a:xfrm>
            <a:off x="10359342" y="6065134"/>
            <a:ext cx="157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Nathan Nunn.</a:t>
            </a:r>
          </a:p>
        </p:txBody>
      </p:sp>
    </p:spTree>
    <p:extLst>
      <p:ext uri="{BB962C8B-B14F-4D97-AF65-F5344CB8AC3E}">
        <p14:creationId xmlns:p14="http://schemas.microsoft.com/office/powerpoint/2010/main" val="314379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14CC86-849A-FBD9-AD11-E04DE893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44" y="167319"/>
            <a:ext cx="9176711" cy="65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25B41E-255E-E790-B2FA-AB87F1B7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48" y="145435"/>
            <a:ext cx="8168870" cy="65671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A80E38-F726-2265-0677-ADE4A469D977}"/>
              </a:ext>
            </a:extLst>
          </p:cNvPr>
          <p:cNvSpPr txBox="1"/>
          <p:nvPr/>
        </p:nvSpPr>
        <p:spPr>
          <a:xfrm>
            <a:off x="10167432" y="5741043"/>
            <a:ext cx="183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Giuliano </a:t>
            </a:r>
            <a:r>
              <a:rPr lang="pt-BR" dirty="0" err="1"/>
              <a:t>and</a:t>
            </a:r>
            <a:r>
              <a:rPr lang="pt-BR" dirty="0"/>
              <a:t> Nunn.</a:t>
            </a:r>
          </a:p>
        </p:txBody>
      </p:sp>
    </p:spTree>
    <p:extLst>
      <p:ext uri="{BB962C8B-B14F-4D97-AF65-F5344CB8AC3E}">
        <p14:creationId xmlns:p14="http://schemas.microsoft.com/office/powerpoint/2010/main" val="166153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9C0850-48C9-6BE1-F9E1-ACEF5D6A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86" y="173576"/>
            <a:ext cx="9406869" cy="65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59BD6D-75F6-85DB-E57D-D61FF6228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55" y="265894"/>
            <a:ext cx="8126455" cy="63262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A15508-1CC9-F219-33A0-E0E58C12A1AE}"/>
              </a:ext>
            </a:extLst>
          </p:cNvPr>
          <p:cNvSpPr txBox="1"/>
          <p:nvPr/>
        </p:nvSpPr>
        <p:spPr>
          <a:xfrm>
            <a:off x="10012101" y="5127585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Alesina</a:t>
            </a:r>
            <a:r>
              <a:rPr lang="pt-BR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04206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6CF2BF-E1BB-8FAE-7E66-36F5D003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95" y="360979"/>
            <a:ext cx="7999676" cy="61360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3F26590-68C4-E5CA-6CD5-6A93E321EA40}"/>
              </a:ext>
            </a:extLst>
          </p:cNvPr>
          <p:cNvSpPr txBox="1"/>
          <p:nvPr/>
        </p:nvSpPr>
        <p:spPr>
          <a:xfrm>
            <a:off x="10012101" y="5127585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Alesina</a:t>
            </a:r>
            <a:r>
              <a:rPr lang="pt-BR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55646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0A50158-DEA9-1617-F296-9CB27DD9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76" y="0"/>
            <a:ext cx="9191048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E144E54-9198-067E-A8C8-5BFE0EC7B8DA}"/>
              </a:ext>
            </a:extLst>
          </p:cNvPr>
          <p:cNvSpPr/>
          <p:nvPr/>
        </p:nvSpPr>
        <p:spPr>
          <a:xfrm>
            <a:off x="3773962" y="5536639"/>
            <a:ext cx="308450" cy="300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11019F6-F872-3E95-3923-D92AC049CDFC}"/>
              </a:ext>
            </a:extLst>
          </p:cNvPr>
          <p:cNvCxnSpPr/>
          <p:nvPr/>
        </p:nvCxnSpPr>
        <p:spPr>
          <a:xfrm flipH="1">
            <a:off x="1101012" y="5837378"/>
            <a:ext cx="2672950" cy="14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2D1815-DFB0-62EB-9A79-36F6A0ADEDB0}"/>
              </a:ext>
            </a:extLst>
          </p:cNvPr>
          <p:cNvSpPr txBox="1"/>
          <p:nvPr/>
        </p:nvSpPr>
        <p:spPr>
          <a:xfrm>
            <a:off x="205097" y="5410305"/>
            <a:ext cx="1005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Atuali</a:t>
            </a:r>
            <a:r>
              <a:rPr lang="pt-BR" dirty="0"/>
              <a:t>- </a:t>
            </a:r>
            <a:r>
              <a:rPr lang="pt-BR" dirty="0" err="1"/>
              <a:t>dade</a:t>
            </a:r>
            <a:r>
              <a:rPr lang="pt-BR" dirty="0"/>
              <a:t>. Grupos isolados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2E1BB8A-E05B-F5D2-C0C2-F5576E001BAB}"/>
              </a:ext>
            </a:extLst>
          </p:cNvPr>
          <p:cNvSpPr/>
          <p:nvPr/>
        </p:nvSpPr>
        <p:spPr>
          <a:xfrm>
            <a:off x="8727228" y="6183564"/>
            <a:ext cx="410548" cy="300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50C5B1-8A51-3648-0896-F0D0ED05906B}"/>
              </a:ext>
            </a:extLst>
          </p:cNvPr>
          <p:cNvSpPr txBox="1"/>
          <p:nvPr/>
        </p:nvSpPr>
        <p:spPr>
          <a:xfrm>
            <a:off x="10571584" y="5380757"/>
            <a:ext cx="162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Geodésica.</a:t>
            </a:r>
          </a:p>
          <a:p>
            <a:r>
              <a:rPr lang="pt-BR" dirty="0"/>
              <a:t>5 pontos intermediários obrigatórios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16B921D6-9141-B5DB-D928-7DBBB3FF71C8}"/>
              </a:ext>
            </a:extLst>
          </p:cNvPr>
          <p:cNvCxnSpPr/>
          <p:nvPr/>
        </p:nvCxnSpPr>
        <p:spPr>
          <a:xfrm flipV="1">
            <a:off x="9209314" y="5687008"/>
            <a:ext cx="1268964" cy="64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71B5E49-A2B5-0D66-C06C-3B551143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18" y="144699"/>
            <a:ext cx="7888762" cy="65686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DAF181-FFA8-292E-8D69-A398D54DC3EF}"/>
              </a:ext>
            </a:extLst>
          </p:cNvPr>
          <p:cNvSpPr txBox="1"/>
          <p:nvPr/>
        </p:nvSpPr>
        <p:spPr>
          <a:xfrm>
            <a:off x="111967" y="401216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Heterogeneidade</a:t>
            </a:r>
          </a:p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ótima aumento</a:t>
            </a:r>
          </a:p>
          <a:p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relativo a 1500</a:t>
            </a:r>
          </a:p>
        </p:txBody>
      </p:sp>
    </p:spTree>
    <p:extLst>
      <p:ext uri="{BB962C8B-B14F-4D97-AF65-F5344CB8AC3E}">
        <p14:creationId xmlns:p14="http://schemas.microsoft.com/office/powerpoint/2010/main" val="108514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65564E-B515-81F2-35A1-0EF70957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06" y="34224"/>
            <a:ext cx="7324787" cy="67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63B7BF-CA17-109F-9F79-16CC31B4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83" y="280555"/>
            <a:ext cx="10389035" cy="6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2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5A52CA-43B4-7BC1-15DF-26F2FFEB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00" y="0"/>
            <a:ext cx="6232365" cy="42020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756CB3-9303-98FE-2284-EBEFEC18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200" y="4365563"/>
            <a:ext cx="6672203" cy="21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FA0A8F9-2A6A-EE64-444D-3953FCFC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0" y="166098"/>
            <a:ext cx="4706737" cy="326290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6F2ADC5-3F5A-6B9F-228A-64ADFC71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03" y="265935"/>
            <a:ext cx="4671607" cy="316306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EFC5990-42E3-4A03-20A1-DC853000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098" y="3616364"/>
            <a:ext cx="4553082" cy="3075538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BF357F1C-560C-5A00-A4D9-9CA967C46552}"/>
              </a:ext>
            </a:extLst>
          </p:cNvPr>
          <p:cNvSpPr txBox="1"/>
          <p:nvPr/>
        </p:nvSpPr>
        <p:spPr>
          <a:xfrm>
            <a:off x="0" y="1137920"/>
            <a:ext cx="803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Log</a:t>
            </a:r>
          </a:p>
          <a:p>
            <a:r>
              <a:rPr lang="pt-BR" sz="1600" dirty="0"/>
              <a:t>Income</a:t>
            </a:r>
          </a:p>
          <a:p>
            <a:r>
              <a:rPr lang="pt-BR" sz="1600" dirty="0"/>
              <a:t>PPP</a:t>
            </a:r>
            <a:endParaRPr lang="en-GB" sz="1600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CEB071C-E0F2-EB26-6F80-160BC870D1F5}"/>
              </a:ext>
            </a:extLst>
          </p:cNvPr>
          <p:cNvSpPr txBox="1"/>
          <p:nvPr/>
        </p:nvSpPr>
        <p:spPr>
          <a:xfrm>
            <a:off x="6096000" y="1137920"/>
            <a:ext cx="80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Patents</a:t>
            </a:r>
            <a:endParaRPr lang="pt-BR" sz="1600" dirty="0"/>
          </a:p>
          <a:p>
            <a:r>
              <a:rPr lang="pt-BR" sz="1600" dirty="0"/>
              <a:t>per m.</a:t>
            </a:r>
          </a:p>
          <a:p>
            <a:r>
              <a:rPr lang="pt-BR" sz="1600" dirty="0" err="1"/>
              <a:t>people</a:t>
            </a:r>
            <a:endParaRPr lang="en-GB" sz="160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BADDE36-7D87-9B44-D7D3-5D4006F4859E}"/>
              </a:ext>
            </a:extLst>
          </p:cNvPr>
          <p:cNvSpPr txBox="1"/>
          <p:nvPr/>
        </p:nvSpPr>
        <p:spPr>
          <a:xfrm>
            <a:off x="3066961" y="4738634"/>
            <a:ext cx="1405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The Economist</a:t>
            </a:r>
          </a:p>
          <a:p>
            <a:r>
              <a:rPr lang="en-US" sz="1600" dirty="0"/>
              <a:t>innovation</a:t>
            </a:r>
            <a:r>
              <a:rPr lang="pt-BR" sz="1600" dirty="0"/>
              <a:t> </a:t>
            </a:r>
          </a:p>
          <a:p>
            <a:r>
              <a:rPr lang="pt-BR" sz="1600" dirty="0"/>
              <a:t>index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644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B7D9-0270-F00F-E000-A6F13BAE1FD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Objetivo do livro: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B67BD-8E9A-0116-FB0D-78B8912E5DA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Como as populações WEIRD se tornaram tão psicologicamente peculiares?</a:t>
            </a:r>
            <a:endParaRPr lang="en-GB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348173B-6C97-9FD1-5E27-745F1F90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12" y="2832742"/>
            <a:ext cx="7200976" cy="2852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C7DBF74-3A1E-5840-A55F-09E86C1B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455" y="5845200"/>
            <a:ext cx="5167090" cy="4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ACAEA93-7CB5-7968-E052-6CFC1BF5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95" y="101849"/>
            <a:ext cx="1944809" cy="2326140"/>
          </a:xfrm>
          <a:prstGeom prst="rect">
            <a:avLst/>
          </a:prstGeom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E6370D3F-42D8-6D0E-2419-6C7AF085338E}"/>
              </a:ext>
            </a:extLst>
          </p:cNvPr>
          <p:cNvSpPr txBox="1">
            <a:spLocks/>
          </p:cNvSpPr>
          <p:nvPr/>
        </p:nvSpPr>
        <p:spPr>
          <a:xfrm>
            <a:off x="640080" y="2570480"/>
            <a:ext cx="10713720" cy="36064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Proíbe casamento entre primos até 6 níveis.</a:t>
            </a:r>
          </a:p>
          <a:p>
            <a:r>
              <a:rPr lang="pt-BR"/>
              <a:t>Promove casamento por escolha.</a:t>
            </a:r>
          </a:p>
          <a:p>
            <a:r>
              <a:rPr lang="pt-BR"/>
              <a:t>Monogamia. Proíbe poligenia e concubinagem.</a:t>
            </a:r>
          </a:p>
          <a:p>
            <a:r>
              <a:rPr lang="pt-BR"/>
              <a:t>Recém casados buscam residência próxima.</a:t>
            </a:r>
          </a:p>
          <a:p>
            <a:r>
              <a:rPr lang="pt-BR"/>
              <a:t>Eliminou adoção e recasamento em caso de não surgir herdeiros.</a:t>
            </a:r>
          </a:p>
          <a:p>
            <a:r>
              <a:rPr lang="pt-BR"/>
              <a:t>Resultado:</a:t>
            </a:r>
          </a:p>
          <a:p>
            <a:pPr lvl="1"/>
            <a:r>
              <a:rPr lang="pt-BR"/>
              <a:t>Fim de grandes linhagens.</a:t>
            </a:r>
          </a:p>
          <a:p>
            <a:pPr lvl="1"/>
            <a:r>
              <a:rPr lang="pt-BR"/>
              <a:t>Família nuclear forte.</a:t>
            </a:r>
          </a:p>
          <a:p>
            <a:pPr lvl="1"/>
            <a:r>
              <a:rPr lang="pt-BR"/>
              <a:t>Individualismo.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1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32EBB2F9-A369-3B92-961A-2CE91BDB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66" y="476703"/>
            <a:ext cx="6719869" cy="59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4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B2EC20F-03E0-D263-2E40-C76DD743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78" y="291414"/>
            <a:ext cx="5682244" cy="62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8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scatter chart&#10;&#10;Description automatically generated">
            <a:extLst>
              <a:ext uri="{FF2B5EF4-FFF2-40B4-BE49-F238E27FC236}">
                <a16:creationId xmlns:a16="http://schemas.microsoft.com/office/drawing/2014/main" id="{B03E67F8-9E67-2F67-B736-6A9A937A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63" y="316989"/>
            <a:ext cx="6377074" cy="62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A51A3-2AE5-6697-1D70-973262AE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447D-2BC0-50D4-1FF2-A8BF3F79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</a:t>
            </a:r>
            <a:r>
              <a:rPr lang="pt-BR" dirty="0" err="1"/>
              <a:t>trocassemos</a:t>
            </a:r>
            <a:r>
              <a:rPr lang="pt-BR" dirty="0"/>
              <a:t> os colonizadores nas diversas colônias, os resultados teriam sido fundamentalmente diferentes?</a:t>
            </a:r>
          </a:p>
        </p:txBody>
      </p:sp>
    </p:spTree>
    <p:extLst>
      <p:ext uri="{BB962C8B-B14F-4D97-AF65-F5344CB8AC3E}">
        <p14:creationId xmlns:p14="http://schemas.microsoft.com/office/powerpoint/2010/main" val="97005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589DC9-EC14-0274-B6F2-E73392CE8A57}"/>
              </a:ext>
            </a:extLst>
          </p:cNvPr>
          <p:cNvSpPr txBox="1"/>
          <p:nvPr/>
        </p:nvSpPr>
        <p:spPr>
          <a:xfrm>
            <a:off x="1642158" y="1659285"/>
            <a:ext cx="89076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Falácia teleológica (ou simplesmente teleologia):</a:t>
            </a:r>
            <a:r>
              <a:rPr lang="pt-BR" sz="2800" dirty="0"/>
              <a:t> explicar o passado como se ele estivesse sempre caminhando em direção ao resultado presente, como se os eventos fossem etapas de um plano predeterminado. Exemplo: afirmar que as instituições coloniais europeias na África “foram criadas para preparar os países para a independência”, quando, na realidade, a independência não era o resultado pretendido pelos colonizadores.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404E9B-2D3C-D080-96DF-33366A903DF0}"/>
              </a:ext>
            </a:extLst>
          </p:cNvPr>
          <p:cNvSpPr txBox="1"/>
          <p:nvPr/>
        </p:nvSpPr>
        <p:spPr>
          <a:xfrm>
            <a:off x="1642158" y="615511"/>
            <a:ext cx="835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Falácias em Historiografia</a:t>
            </a:r>
          </a:p>
        </p:txBody>
      </p:sp>
    </p:spTree>
    <p:extLst>
      <p:ext uri="{BB962C8B-B14F-4D97-AF65-F5344CB8AC3E}">
        <p14:creationId xmlns:p14="http://schemas.microsoft.com/office/powerpoint/2010/main" val="207919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CF53727-BF17-6EBF-2297-1C8B423E432A}"/>
              </a:ext>
            </a:extLst>
          </p:cNvPr>
          <p:cNvSpPr txBox="1"/>
          <p:nvPr/>
        </p:nvSpPr>
        <p:spPr>
          <a:xfrm>
            <a:off x="1553900" y="2305615"/>
            <a:ext cx="9592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Viés de retrospectiva (também chamado de “efeito eu-sempre-soube”):</a:t>
            </a:r>
            <a:r>
              <a:rPr lang="pt-BR" sz="2800" dirty="0"/>
              <a:t> uma vez que conhecemos o desfecho, assumimos que ele era inevitável ou previsível e reinterpretamos os acontecimentos passados como se os atores da época devessem tê-lo percebido.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C28BF8-B2E3-6D3D-174C-190FB0FFB421}"/>
              </a:ext>
            </a:extLst>
          </p:cNvPr>
          <p:cNvSpPr txBox="1"/>
          <p:nvPr/>
        </p:nvSpPr>
        <p:spPr>
          <a:xfrm>
            <a:off x="1642158" y="615511"/>
            <a:ext cx="835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Falácias em Historiografia</a:t>
            </a:r>
          </a:p>
        </p:txBody>
      </p:sp>
    </p:spTree>
    <p:extLst>
      <p:ext uri="{BB962C8B-B14F-4D97-AF65-F5344CB8AC3E}">
        <p14:creationId xmlns:p14="http://schemas.microsoft.com/office/powerpoint/2010/main" val="131729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CE7F7-10A5-5B94-5C67-9A14A061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Existe livre-arbítrio na História?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B0C7AA-1E55-966B-FD5D-F7C3E3235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Estruturalismo (Marx, Hegel) versus Agência (Braudel).</a:t>
            </a:r>
          </a:p>
          <a:p>
            <a:r>
              <a:rPr lang="pt-BR" dirty="0"/>
              <a:t>“Grandes homens” versus contingência</a:t>
            </a:r>
          </a:p>
        </p:txBody>
      </p:sp>
    </p:spTree>
    <p:extLst>
      <p:ext uri="{BB962C8B-B14F-4D97-AF65-F5344CB8AC3E}">
        <p14:creationId xmlns:p14="http://schemas.microsoft.com/office/powerpoint/2010/main" val="48550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16FF5-D221-448F-C094-B1C45DAC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colonização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41B618-40D8-8E8D-3160-5B75BA621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Plano A – Achar ouro (sonho mercantilista ou </a:t>
            </a:r>
            <a:r>
              <a:rPr lang="pt-BR" dirty="0" err="1"/>
              <a:t>bulhionista</a:t>
            </a:r>
            <a:r>
              <a:rPr lang="pt-BR" dirty="0"/>
              <a:t>).</a:t>
            </a:r>
          </a:p>
          <a:p>
            <a:r>
              <a:rPr lang="pt-BR" dirty="0"/>
              <a:t>Plano B – Vender a terra em troca de ouro.</a:t>
            </a:r>
          </a:p>
          <a:p>
            <a:r>
              <a:rPr lang="pt-BR" dirty="0"/>
              <a:t>Plano C – Plantar algo, ou extrair, na colônia, para trocar por ouro. Requer explorar alguma fonte de mão de obra. (ver prox. slide)</a:t>
            </a:r>
          </a:p>
          <a:p>
            <a:r>
              <a:rPr lang="pt-BR" dirty="0"/>
              <a:t>Plano D – Dar a terra de graça (pois não tem valor) para atrair migrantes. Taxar os migrantes quando (muitos anos depois) eles conseguirem produzir alguma riqueza.</a:t>
            </a:r>
          </a:p>
        </p:txBody>
      </p:sp>
    </p:spTree>
    <p:extLst>
      <p:ext uri="{BB962C8B-B14F-4D97-AF65-F5344CB8AC3E}">
        <p14:creationId xmlns:p14="http://schemas.microsoft.com/office/powerpoint/2010/main" val="16641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B45B32-49D3-722E-2EAB-908061A28FF9}"/>
              </a:ext>
            </a:extLst>
          </p:cNvPr>
          <p:cNvSpPr txBox="1"/>
          <p:nvPr/>
        </p:nvSpPr>
        <p:spPr>
          <a:xfrm>
            <a:off x="1056191" y="890753"/>
            <a:ext cx="10067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/>
              <a:t>Sistemas de exploração de mão de obra baseados em terra e tributo:</a:t>
            </a:r>
          </a:p>
          <a:p>
            <a:pPr>
              <a:buNone/>
            </a:pPr>
            <a:endParaRPr lang="pt-BR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/>
              <a:t>Encomienda</a:t>
            </a:r>
            <a:r>
              <a:rPr lang="pt-BR" sz="2400" dirty="0"/>
              <a:t> (América Espanhola): Colonos recebiam direitos sobre o tributo e o trabalho indígena, justificados como “proteção” e cristianização.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/>
              <a:t>Repartimiento</a:t>
            </a:r>
            <a:r>
              <a:rPr lang="pt-BR" sz="2400" b="1" dirty="0"/>
              <a:t> / Mita</a:t>
            </a:r>
            <a:r>
              <a:rPr lang="pt-BR" sz="2400" dirty="0"/>
              <a:t> (América Espanhola, especialmente Peru e México): Recrutamento rotativo de trabalho forçado indígena para minas, agricultura ou obras públicas.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Trabalho de corveia</a:t>
            </a:r>
            <a:r>
              <a:rPr lang="pt-BR" sz="2400" dirty="0"/>
              <a:t> (colônias francesas, Império Otomano, Egito etc.): Trabalho não remunerado exigido pelo Estado para estradas, canais ou projetos militares.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/>
              <a:t>Sistemas de tributo</a:t>
            </a:r>
            <a:r>
              <a:rPr lang="pt-BR" sz="2400" dirty="0"/>
              <a:t>: Populações indígenas obrigadas a pagar tributos em bens, serviços ou trabalho (ex.: aldeamentos portugueses no Brasil).</a:t>
            </a:r>
          </a:p>
        </p:txBody>
      </p:sp>
    </p:spTree>
    <p:extLst>
      <p:ext uri="{BB962C8B-B14F-4D97-AF65-F5344CB8AC3E}">
        <p14:creationId xmlns:p14="http://schemas.microsoft.com/office/powerpoint/2010/main" val="387816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A6CC3F-5F84-BBE9-9B8C-DC581E31CC5D}"/>
              </a:ext>
            </a:extLst>
          </p:cNvPr>
          <p:cNvSpPr txBox="1"/>
          <p:nvPr/>
        </p:nvSpPr>
        <p:spPr>
          <a:xfrm>
            <a:off x="1317102" y="797510"/>
            <a:ext cx="93263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Sistemas de contrato e dívida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Servidão por contrato (</a:t>
            </a:r>
            <a:r>
              <a:rPr lang="pt-BR" sz="2800" b="1" dirty="0" err="1"/>
              <a:t>indentured</a:t>
            </a:r>
            <a:r>
              <a:rPr lang="pt-BR" sz="2800" b="1" dirty="0"/>
              <a:t> </a:t>
            </a:r>
            <a:r>
              <a:rPr lang="pt-BR" sz="2800" b="1" dirty="0" err="1"/>
              <a:t>servitude</a:t>
            </a:r>
            <a:r>
              <a:rPr lang="pt-BR" sz="2800" b="1" dirty="0"/>
              <a:t>)</a:t>
            </a:r>
            <a:r>
              <a:rPr lang="pt-BR" sz="2800" dirty="0"/>
              <a:t> (Caribe, América do Norte, colônias do Oceano Índico): Migrantes (muitas vezes europeus ou asiáticos) vinculados por contratos de 4–7 anos.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Trabalho “</a:t>
            </a:r>
            <a:r>
              <a:rPr lang="pt-BR" sz="2800" b="1" dirty="0" err="1"/>
              <a:t>coolie</a:t>
            </a:r>
            <a:r>
              <a:rPr lang="pt-BR" sz="2800" b="1" dirty="0"/>
              <a:t>”</a:t>
            </a:r>
            <a:r>
              <a:rPr lang="pt-BR" sz="2800" dirty="0"/>
              <a:t> (séculos XIX–XX, Caribe, América Latina, Sudeste Asiático, África): Trabalho contratado de indianos e chineses, frequentemente recrutados de forma enganosa e em condições coercitivas.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/>
              <a:t>Peonagem por dívida</a:t>
            </a:r>
            <a:r>
              <a:rPr lang="pt-BR" sz="2800" dirty="0"/>
              <a:t> (América Latina, também África): Trabalhadores presos a fazendas (</a:t>
            </a:r>
            <a:r>
              <a:rPr lang="pt-BR" sz="2800" dirty="0" err="1"/>
              <a:t>haciendas</a:t>
            </a:r>
            <a:r>
              <a:rPr lang="pt-BR" sz="2800" dirty="0"/>
              <a:t>, plantações) por dívidas perpétuas quase impossíveis de quitar.</a:t>
            </a:r>
          </a:p>
        </p:txBody>
      </p:sp>
    </p:spTree>
    <p:extLst>
      <p:ext uri="{BB962C8B-B14F-4D97-AF65-F5344CB8AC3E}">
        <p14:creationId xmlns:p14="http://schemas.microsoft.com/office/powerpoint/2010/main" val="2476857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903</Words>
  <Application>Microsoft Office PowerPoint</Application>
  <PresentationFormat>Widescreen</PresentationFormat>
  <Paragraphs>84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Existe livre-arbítrio na História?</vt:lpstr>
      <vt:lpstr>Objetivo da colonização</vt:lpstr>
      <vt:lpstr>Apresentação do PowerPoint</vt:lpstr>
      <vt:lpstr>Apresentação do PowerPoint</vt:lpstr>
      <vt:lpstr>Apresentação do PowerPoint</vt:lpstr>
      <vt:lpstr>Apresentação do PowerPoint</vt:lpstr>
      <vt:lpstr>Restrições e determinantes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Experimento mental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Bernardo Mueller</dc:creator>
  <cp:lastModifiedBy>Bernardo Mueller</cp:lastModifiedBy>
  <cp:revision>26</cp:revision>
  <dcterms:created xsi:type="dcterms:W3CDTF">2025-05-26T14:46:01Z</dcterms:created>
  <dcterms:modified xsi:type="dcterms:W3CDTF">2025-09-04T14:33:48Z</dcterms:modified>
</cp:coreProperties>
</file>